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6" r:id="rId3"/>
    <p:sldId id="259" r:id="rId4"/>
    <p:sldId id="260" r:id="rId5"/>
    <p:sldId id="261" r:id="rId6"/>
    <p:sldId id="262" r:id="rId7"/>
    <p:sldId id="270" r:id="rId8"/>
    <p:sldId id="271" r:id="rId9"/>
    <p:sldId id="266" r:id="rId10"/>
    <p:sldId id="267" r:id="rId11"/>
    <p:sldId id="268" r:id="rId12"/>
    <p:sldId id="269" r:id="rId13"/>
    <p:sldId id="263" r:id="rId14"/>
  </p:sldIdLst>
  <p:sldSz cx="12192000" cy="6858000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8055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8055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r">
              <a:defRPr sz="1200"/>
            </a:lvl1pPr>
          </a:lstStyle>
          <a:p>
            <a:fld id="{E3DA2B85-26C3-49D0-A2A3-05795D66E614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9" tIns="45670" rIns="91339" bIns="4567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77195"/>
            <a:ext cx="5425440" cy="3908614"/>
          </a:xfrm>
          <a:prstGeom prst="rect">
            <a:avLst/>
          </a:prstGeom>
        </p:spPr>
        <p:txBody>
          <a:bodyPr vert="horz" lIns="91339" tIns="45670" rIns="91339" bIns="4567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8054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8054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r">
              <a:defRPr sz="1200"/>
            </a:lvl1pPr>
          </a:lstStyle>
          <a:p>
            <a:fld id="{6053D387-5B85-4A6E-B06C-D6E991615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00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9C7E-5969-411F-8A54-0F80D695785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4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28588" y="882650"/>
            <a:ext cx="7732713" cy="4349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C2709-8207-4EBE-9D15-A7D73A05E069}" type="slidenum">
              <a:rPr lang="ru-RU" smtClean="0">
                <a:solidFill>
                  <a:prstClr val="black"/>
                </a:solidFill>
                <a:latin typeface="Arial"/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98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86C7-FDEB-41FC-AD49-84F5C98B6969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6AA-43EF-4495-B02A-D3E36C98C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5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86C7-FDEB-41FC-AD49-84F5C98B6969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6AA-43EF-4495-B02A-D3E36C98C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4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86C7-FDEB-41FC-AD49-84F5C98B6969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6AA-43EF-4495-B02A-D3E36C98C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9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86C7-FDEB-41FC-AD49-84F5C98B6969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6AA-43EF-4495-B02A-D3E36C98C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58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86C7-FDEB-41FC-AD49-84F5C98B6969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6AA-43EF-4495-B02A-D3E36C98C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43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86C7-FDEB-41FC-AD49-84F5C98B6969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6AA-43EF-4495-B02A-D3E36C98C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6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86C7-FDEB-41FC-AD49-84F5C98B6969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6AA-43EF-4495-B02A-D3E36C98C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2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86C7-FDEB-41FC-AD49-84F5C98B6969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6AA-43EF-4495-B02A-D3E36C98C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2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86C7-FDEB-41FC-AD49-84F5C98B6969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6AA-43EF-4495-B02A-D3E36C98C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86C7-FDEB-41FC-AD49-84F5C98B6969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6AA-43EF-4495-B02A-D3E36C98C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86C7-FDEB-41FC-AD49-84F5C98B6969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B6AA-43EF-4495-B02A-D3E36C98C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0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E86C7-FDEB-41FC-AD49-84F5C98B6969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6B6AA-43EF-4495-B02A-D3E36C98C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4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consultantplus://offline/ref=5DD88AA9766EF0E873BE152B9A18235153E5C3636BB020DFF0E3EF90A25A6670B18A59AF7FEA05CF561378CFEB18CF32B9CB917D7501E389g9A9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615044" y="2033336"/>
            <a:ext cx="9013372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5000"/>
              </a:lnSpc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Вопросы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организации питания в детских организованных коллективах Тверской области и проведения летней оздоровительной кампании  2021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года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04027" y="1460985"/>
            <a:ext cx="9398001" cy="107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Роспотребнадзора по Тверской области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375827" y="6118536"/>
            <a:ext cx="33115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Тверь   </a:t>
            </a:r>
          </a:p>
          <a:p>
            <a:pPr algn="ctr" eaLnBrk="0" hangingPunct="0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02 апреля 2021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6" descr="эмблема_цве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103" y="220522"/>
            <a:ext cx="9429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962827" y="4877887"/>
            <a:ext cx="8280400" cy="640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Федорин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Олег Олегович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Управления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Роспотребнадзора по Тверской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530" y="182856"/>
            <a:ext cx="10865921" cy="116341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Изменения в </a:t>
            </a:r>
            <a:r>
              <a:rPr lang="ru-R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 3.1/2.4.3598-20 «Санитарно-эпидемиологические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коронавирусной инфекции (COVID-19</a:t>
            </a:r>
            <a:r>
              <a:rPr lang="ru-R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5648" y="1495580"/>
            <a:ext cx="4477330" cy="18946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3.3. </a:t>
            </a:r>
            <a:r>
              <a:rPr lang="ru-RU" sz="1600" b="1" dirty="0" err="1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абз</a:t>
            </a:r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Отдых детей и их оздоровление должен быть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субъекта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по месту их фактического проживания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5648" y="3753244"/>
            <a:ext cx="4477329" cy="1353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3.3. </a:t>
            </a:r>
            <a:r>
              <a:rPr lang="ru-RU" sz="1600" b="1" dirty="0" err="1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абз</a:t>
            </a:r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детей в группах, отрядах (наполняемость)  должно быть не более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проектной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вместимости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69168" y="5406460"/>
            <a:ext cx="4654894" cy="12199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решения о работе палаточных лагерей осуществляется органами исполнительной власти субъектов РФ с учетом эпидемиологической ситуации в субъекте РФ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69168" y="3753244"/>
            <a:ext cx="4654894" cy="1493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детей в группах, отрядах (наполняемость) должно быть не более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проектной вместимости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распространяется на организации отдыха детей и их оздоровления с дневным пребыванием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27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69167" y="1541777"/>
            <a:ext cx="4654895" cy="20706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Отдых детей и их оздоровление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пределами субъекта РФ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котором они проживают, должен быть организован с учетом эпидемиологической ситуации в субъекте РФ по месту отправления и прибытия детей, а также предложений главных государственных санитарных врачей в соответствующих субъектов РФ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5" y="1314344"/>
            <a:ext cx="622434" cy="5496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93" y="3182089"/>
            <a:ext cx="771896" cy="771896"/>
          </a:xfrm>
          <a:prstGeom prst="rect">
            <a:avLst/>
          </a:prstGeom>
        </p:spPr>
      </p:pic>
      <p:pic>
        <p:nvPicPr>
          <p:cNvPr id="25" name="Рисунок 24" descr="Докумен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42641" y="4538080"/>
            <a:ext cx="709108" cy="7091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1" name="Скругленный прямоугольник 30"/>
          <p:cNvSpPr/>
          <p:nvPr/>
        </p:nvSpPr>
        <p:spPr>
          <a:xfrm>
            <a:off x="795648" y="5386315"/>
            <a:ext cx="4494217" cy="1240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3.3. </a:t>
            </a:r>
            <a:r>
              <a:rPr lang="ru-RU" sz="1600" b="1" dirty="0" err="1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абз</a:t>
            </a:r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допускается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отдыха детей в детских лагерях палаточного типа</a:t>
            </a:r>
          </a:p>
        </p:txBody>
      </p:sp>
      <p:grpSp>
        <p:nvGrpSpPr>
          <p:cNvPr id="16" name="Группа 49"/>
          <p:cNvGrpSpPr/>
          <p:nvPr/>
        </p:nvGrpSpPr>
        <p:grpSpPr>
          <a:xfrm>
            <a:off x="5300020" y="2184749"/>
            <a:ext cx="1496192" cy="297988"/>
            <a:chOff x="1949900" y="1516876"/>
            <a:chExt cx="512877" cy="3973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Стрелка вправо 16"/>
            <p:cNvSpPr/>
            <p:nvPr/>
          </p:nvSpPr>
          <p:spPr>
            <a:xfrm>
              <a:off x="1949900" y="1516876"/>
              <a:ext cx="512877" cy="39731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>
              <a:off x="1949900" y="1596339"/>
              <a:ext cx="393682" cy="238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5289865" y="4259078"/>
            <a:ext cx="1496191" cy="297988"/>
            <a:chOff x="1949900" y="1516876"/>
            <a:chExt cx="512877" cy="3973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Стрелка вправо 20"/>
            <p:cNvSpPr/>
            <p:nvPr/>
          </p:nvSpPr>
          <p:spPr>
            <a:xfrm>
              <a:off x="1949900" y="1516876"/>
              <a:ext cx="512877" cy="39731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право 4"/>
            <p:cNvSpPr/>
            <p:nvPr/>
          </p:nvSpPr>
          <p:spPr>
            <a:xfrm>
              <a:off x="1949900" y="1596339"/>
              <a:ext cx="393682" cy="238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49"/>
          <p:cNvGrpSpPr/>
          <p:nvPr/>
        </p:nvGrpSpPr>
        <p:grpSpPr>
          <a:xfrm>
            <a:off x="5289865" y="5857374"/>
            <a:ext cx="1479302" cy="297988"/>
            <a:chOff x="1949900" y="1516876"/>
            <a:chExt cx="512877" cy="3973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Стрелка вправо 25"/>
            <p:cNvSpPr/>
            <p:nvPr/>
          </p:nvSpPr>
          <p:spPr>
            <a:xfrm>
              <a:off x="1949900" y="1516876"/>
              <a:ext cx="512877" cy="39731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трелка вправо 4"/>
            <p:cNvSpPr/>
            <p:nvPr/>
          </p:nvSpPr>
          <p:spPr>
            <a:xfrm>
              <a:off x="1949900" y="1596339"/>
              <a:ext cx="393682" cy="238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1780322" y="6436426"/>
            <a:ext cx="411678" cy="421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6" descr="эмблема_цвет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02" y="95003"/>
            <a:ext cx="831273" cy="9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76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42162" y="1311468"/>
            <a:ext cx="4955803" cy="23063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3.3. </a:t>
            </a:r>
            <a:r>
              <a:rPr lang="ru-RU" sz="1600" b="1" dirty="0" err="1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абз</a:t>
            </a:r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быть определен алгоритм организации медицинской помощи с указанием медицинских организаций инфекционного профиля или перепрофилированных организаций для оказания медицинской помощи, функционирующих в режиме инфекционного стационара, для госпитализации детей и сотрудников в случае осложнения эпидемической ситуации.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4389" y="3674962"/>
            <a:ext cx="4955802" cy="18377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3.3. </a:t>
            </a:r>
            <a:r>
              <a:rPr lang="ru-RU" sz="1600" b="1" dirty="0" err="1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абз</a:t>
            </a:r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Обследование персонала на COVID-19 осуществляется по эпидемиологическим показаниям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15679" y="5573346"/>
            <a:ext cx="4905266" cy="12371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Допускается работа организации отдыха детей и их оздоровления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проживания персонала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ее территории при условии проведения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еженедельного обследования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персонала на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62157" y="3674961"/>
            <a:ext cx="4958788" cy="18377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началом каждой смены персонал должен пройти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обследования на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-19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получением результатов обследования не ранее, чем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3 календарных дня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дня выхода на работу. + работники пищеблоков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норо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рота- и других вирусных возбудителей кишечных инфекций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32806" y="1304701"/>
            <a:ext cx="4988139" cy="23130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быть определена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организации медицинской помощи и маршрутизации больных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резервного коечного фонда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организации обсервации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распространяется на организации отдыха детей и их оздоровления с дневным пребыванием).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682" y="3288724"/>
            <a:ext cx="596781" cy="664366"/>
          </a:xfrm>
          <a:prstGeom prst="rect">
            <a:avLst/>
          </a:prstGeom>
        </p:spPr>
      </p:pic>
      <p:pic>
        <p:nvPicPr>
          <p:cNvPr id="25" name="Рисунок 24" descr="Докум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644" y="2076842"/>
            <a:ext cx="555083" cy="5550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1" name="Скругленный прямоугольник 30"/>
          <p:cNvSpPr/>
          <p:nvPr/>
        </p:nvSpPr>
        <p:spPr>
          <a:xfrm>
            <a:off x="542162" y="5576330"/>
            <a:ext cx="4889899" cy="12108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п. 3.5 </a:t>
            </a:r>
            <a:r>
              <a:rPr lang="ru-RU" sz="1600" b="1" dirty="0" err="1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абз</a:t>
            </a:r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 </a:t>
            </a: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выхода (выезда) указанных лиц за пределы лагеря в период работы смены возвращение указанных лиц в лагерь не допускается.</a:t>
            </a:r>
          </a:p>
        </p:txBody>
      </p:sp>
      <p:grpSp>
        <p:nvGrpSpPr>
          <p:cNvPr id="16" name="Группа 49"/>
          <p:cNvGrpSpPr/>
          <p:nvPr/>
        </p:nvGrpSpPr>
        <p:grpSpPr>
          <a:xfrm>
            <a:off x="5490191" y="2294787"/>
            <a:ext cx="1271966" cy="297988"/>
            <a:chOff x="1949900" y="1516876"/>
            <a:chExt cx="512877" cy="3973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Стрелка вправо 16"/>
            <p:cNvSpPr/>
            <p:nvPr/>
          </p:nvSpPr>
          <p:spPr>
            <a:xfrm>
              <a:off x="1949900" y="1516876"/>
              <a:ext cx="512877" cy="39731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>
              <a:off x="1949900" y="1596339"/>
              <a:ext cx="393682" cy="238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5460845" y="4417300"/>
            <a:ext cx="1286586" cy="297988"/>
            <a:chOff x="1949900" y="1516876"/>
            <a:chExt cx="512877" cy="3973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Стрелка вправо 20"/>
            <p:cNvSpPr/>
            <p:nvPr/>
          </p:nvSpPr>
          <p:spPr>
            <a:xfrm>
              <a:off x="1949900" y="1516876"/>
              <a:ext cx="512877" cy="39731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право 4"/>
            <p:cNvSpPr/>
            <p:nvPr/>
          </p:nvSpPr>
          <p:spPr>
            <a:xfrm>
              <a:off x="1949900" y="1596339"/>
              <a:ext cx="393682" cy="238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49"/>
          <p:cNvGrpSpPr/>
          <p:nvPr/>
        </p:nvGrpSpPr>
        <p:grpSpPr>
          <a:xfrm>
            <a:off x="5424289" y="6015668"/>
            <a:ext cx="1391390" cy="297988"/>
            <a:chOff x="1949900" y="1516876"/>
            <a:chExt cx="512877" cy="3973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Стрелка вправо 25"/>
            <p:cNvSpPr/>
            <p:nvPr/>
          </p:nvSpPr>
          <p:spPr>
            <a:xfrm>
              <a:off x="1949900" y="1516876"/>
              <a:ext cx="512877" cy="39731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трелка вправо 4"/>
            <p:cNvSpPr/>
            <p:nvPr/>
          </p:nvSpPr>
          <p:spPr>
            <a:xfrm>
              <a:off x="1949900" y="1596339"/>
              <a:ext cx="393682" cy="238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804073" y="6495803"/>
            <a:ext cx="387927" cy="362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" y="5870345"/>
            <a:ext cx="691562" cy="691562"/>
          </a:xfrm>
          <a:prstGeom prst="rect">
            <a:avLst/>
          </a:prstGeom>
        </p:spPr>
      </p:pic>
      <p:pic>
        <p:nvPicPr>
          <p:cNvPr id="28" name="Рисунок 6" descr="эмблема_цвет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02" y="95003"/>
            <a:ext cx="831273" cy="9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092530" y="182856"/>
            <a:ext cx="10865921" cy="116341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Изменения в </a:t>
            </a:r>
            <a:r>
              <a:rPr lang="ru-R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 3.1/2.4.3598-20 «Санитарно-эпидемиологические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коронавирусной инфекции (COVID-19</a:t>
            </a:r>
            <a:r>
              <a:rPr lang="ru-R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)»</a:t>
            </a:r>
          </a:p>
        </p:txBody>
      </p:sp>
    </p:spTree>
    <p:extLst>
      <p:ext uri="{BB962C8B-B14F-4D97-AF65-F5344CB8AC3E}">
        <p14:creationId xmlns:p14="http://schemas.microsoft.com/office/powerpoint/2010/main" val="22003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17240"/>
          <a:stretch/>
        </p:blipFill>
        <p:spPr>
          <a:xfrm>
            <a:off x="5246689" y="3645244"/>
            <a:ext cx="979196" cy="1079205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302" y="269757"/>
            <a:ext cx="10307782" cy="46908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подачи уведомлений об открытии организаций отдыха детей и их оздоровления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22862" y="5582357"/>
            <a:ext cx="5693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5662" y="1227053"/>
            <a:ext cx="10034650" cy="646331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открытия хозяйствующие субъекты информируют Управление о планируемых сроках заездов детей, режиме работы и количестве детей.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01495" y="4711697"/>
            <a:ext cx="3168093" cy="1672486"/>
          </a:xfrm>
          <a:prstGeom prst="roundRect">
            <a:avLst/>
          </a:prstGeom>
          <a:solidFill>
            <a:srgbClr val="CCECFF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лагерей труда и отдыха требование об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СП 2.4.3648-20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189419" y="2683038"/>
            <a:ext cx="3376665" cy="1577031"/>
          </a:xfrm>
          <a:prstGeom prst="roundRect">
            <a:avLst/>
          </a:prstGeom>
          <a:solidFill>
            <a:srgbClr val="CCECFF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Загородные лагеря - в срок не позднее, чем за </a:t>
            </a:r>
            <a:r>
              <a:rPr lang="ru-RU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месяца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открытия каждого сезона.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01400" y="4724449"/>
            <a:ext cx="3405750" cy="1664502"/>
          </a:xfrm>
          <a:prstGeom prst="roundRect">
            <a:avLst/>
          </a:prstGeom>
          <a:solidFill>
            <a:srgbClr val="CCECFF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Дневные лагеря- не позднее, чем за </a:t>
            </a:r>
            <a:r>
              <a:rPr lang="ru-RU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месяц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открытия каждого сезона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5641" y="2738667"/>
            <a:ext cx="3505563" cy="1678953"/>
          </a:xfrm>
          <a:prstGeom prst="roundRect">
            <a:avLst/>
          </a:prstGeom>
          <a:solidFill>
            <a:srgbClr val="CCECFF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Палаточные лагеря - не позднее, чем за </a:t>
            </a:r>
            <a:r>
              <a:rPr lang="ru-RU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месяц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открытия сезона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2635871" y="1891746"/>
            <a:ext cx="455293" cy="806559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4420509" y="1879333"/>
            <a:ext cx="490613" cy="283236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412193" y="1899730"/>
            <a:ext cx="530641" cy="281196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8383979" y="1879333"/>
            <a:ext cx="664195" cy="777289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768447" y="6441165"/>
            <a:ext cx="423553" cy="408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 descr="Докум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72047" y="5951689"/>
            <a:ext cx="694037" cy="694037"/>
          </a:xfrm>
          <a:prstGeom prst="rect">
            <a:avLst/>
          </a:prstGeom>
          <a:noFill/>
        </p:spPr>
      </p:pic>
      <p:pic>
        <p:nvPicPr>
          <p:cNvPr id="22" name="Рисунок 6" descr="эмблема_цвет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02" y="95003"/>
            <a:ext cx="831273" cy="9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1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2"/>
          <p:cNvSpPr txBox="1">
            <a:spLocks/>
          </p:cNvSpPr>
          <p:nvPr/>
        </p:nvSpPr>
        <p:spPr bwMode="auto">
          <a:xfrm>
            <a:off x="2135188" y="2708275"/>
            <a:ext cx="77724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b="1" kern="0" dirty="0"/>
              <a:t>СПАСИБО ЗА ВНИМАНИЕ!</a:t>
            </a:r>
          </a:p>
        </p:txBody>
      </p:sp>
      <p:pic>
        <p:nvPicPr>
          <p:cNvPr id="4" name="Рисунок 6" descr="эмблема_цве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02" y="95003"/>
            <a:ext cx="831273" cy="9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63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723409" y="131255"/>
            <a:ext cx="9427519" cy="4730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Основания для проведения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внеплановых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проверок в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детских организованных коллективах Тверской области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310074" y="1120399"/>
            <a:ext cx="4551391" cy="9743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Послание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Президента Российской Федерации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Федеральному Собранию от 15.01.2020 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403762" y="5214231"/>
            <a:ext cx="11350174" cy="12518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ноября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надзору за организацией питания проводятся во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муниципальных образованиях Тверской области.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Прямая со стрелкой 83"/>
          <p:cNvCxnSpPr/>
          <p:nvPr/>
        </p:nvCxnSpPr>
        <p:spPr>
          <a:xfrm>
            <a:off x="5676403" y="2001181"/>
            <a:ext cx="0" cy="34177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7790215" y="2742092"/>
            <a:ext cx="4318670" cy="19632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СанПиН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2.3/2.4.3590-20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«Санитарно-эпидемиологические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к организации общественного питания населения»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950" y="735584"/>
            <a:ext cx="2870677" cy="1913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01" y="1095252"/>
            <a:ext cx="2858899" cy="1981217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753936" y="6466115"/>
            <a:ext cx="426199" cy="391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7614" y="2398999"/>
            <a:ext cx="2968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оручения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Президента Российской Федерации от 14.10.2020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9844" y="3592311"/>
            <a:ext cx="4084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риказ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Федеральной службы по надзору в сфере защиты прав потребителей и благополучия человека от 16.10.2020 </a:t>
            </a:r>
          </a:p>
        </p:txBody>
      </p:sp>
      <p:pic>
        <p:nvPicPr>
          <p:cNvPr id="15" name="Рисунок 6" descr="эмблема_цвет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02" y="95003"/>
            <a:ext cx="831273" cy="9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5686303" y="3341111"/>
            <a:ext cx="0" cy="34177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74428" y="4801772"/>
            <a:ext cx="0" cy="34177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9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Рисунок 47"/>
          <p:cNvPicPr>
            <a:picLocks noChangeAspect="1"/>
          </p:cNvPicPr>
          <p:nvPr/>
        </p:nvPicPr>
        <p:blipFill>
          <a:blip r:embed="rId2" cstate="print"/>
          <a:srcRect l="18500" t="10625" r="14563" b="18500"/>
          <a:stretch>
            <a:fillRect/>
          </a:stretch>
        </p:blipFill>
        <p:spPr bwMode="auto">
          <a:xfrm>
            <a:off x="143453" y="5541021"/>
            <a:ext cx="9652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Заголовок 1"/>
          <p:cNvSpPr>
            <a:spLocks noGrp="1"/>
          </p:cNvSpPr>
          <p:nvPr>
            <p:ph type="title"/>
          </p:nvPr>
        </p:nvSpPr>
        <p:spPr>
          <a:xfrm>
            <a:off x="2252945" y="115518"/>
            <a:ext cx="7370763" cy="645625"/>
          </a:xfrm>
        </p:spPr>
        <p:txBody>
          <a:bodyPr>
            <a:normAutofit/>
          </a:bodyPr>
          <a:lstStyle/>
          <a:p>
            <a:pPr indent="450850" algn="ctr"/>
            <a:r>
              <a:rPr lang="ru-RU" sz="2000" b="1" spc="-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контрольно-надзорных мероприятий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411329" y="5242210"/>
            <a:ext cx="5026704" cy="1217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физико-химическим показателям (в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основном, молочная продукция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1,1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по микробиологическим показателям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054561" y="5242210"/>
            <a:ext cx="3823237" cy="12409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1% по микробиологическим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показателям;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3,4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проб по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калорийности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49487" y="3435224"/>
            <a:ext cx="3130726" cy="3603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исследовано: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25786" y="3845131"/>
            <a:ext cx="4952012" cy="6365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1290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готовой пищи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21210" y="1136150"/>
            <a:ext cx="4027212" cy="20634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D28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каждой седьмой организации установлены факты поступления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некачественных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пищевых продуктов и в каждой девятой – не соответствующих гигиеническим нормативам проб готовых блюд.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21278" y="3862888"/>
            <a:ext cx="4487657" cy="6365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539 проб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пищевой продукции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079147" y="4746648"/>
            <a:ext cx="5874845" cy="367732"/>
          </a:xfrm>
          <a:prstGeom prst="round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соответствует установленным требованиям: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8991429" y="4562103"/>
            <a:ext cx="484632" cy="88430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2499515" y="4551061"/>
            <a:ext cx="484632" cy="85822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664" y="447773"/>
            <a:ext cx="1173196" cy="1197638"/>
          </a:xfrm>
          <a:prstGeom prst="rect">
            <a:avLst/>
          </a:prstGeom>
        </p:spPr>
      </p:pic>
      <p:sp>
        <p:nvSpPr>
          <p:cNvPr id="27" name="5-конечная звезда 26"/>
          <p:cNvSpPr/>
          <p:nvPr/>
        </p:nvSpPr>
        <p:spPr>
          <a:xfrm>
            <a:off x="6739396" y="5501262"/>
            <a:ext cx="275051" cy="1911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5-конечная звезда 41"/>
          <p:cNvSpPr/>
          <p:nvPr/>
        </p:nvSpPr>
        <p:spPr>
          <a:xfrm>
            <a:off x="6739396" y="6023384"/>
            <a:ext cx="275051" cy="1911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5-конечная звезда 42"/>
          <p:cNvSpPr/>
          <p:nvPr/>
        </p:nvSpPr>
        <p:spPr>
          <a:xfrm>
            <a:off x="1113824" y="6026538"/>
            <a:ext cx="275051" cy="1911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5-конечная звезда 43"/>
          <p:cNvSpPr/>
          <p:nvPr/>
        </p:nvSpPr>
        <p:spPr>
          <a:xfrm>
            <a:off x="1118784" y="5495989"/>
            <a:ext cx="275051" cy="1911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411328" y="1124870"/>
            <a:ext cx="3583082" cy="2075499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Проверено: </a:t>
            </a:r>
          </a:p>
          <a:p>
            <a:pPr lvl="0" algn="ctr">
              <a:defRPr/>
            </a:pPr>
            <a:endParaRPr lang="ru-RU" sz="16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(231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496)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организаций;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(43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57) поставщиков пищевых продуктов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20945" y="6483927"/>
            <a:ext cx="471055" cy="3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6" descr="эмблема_цвет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02" y="95003"/>
            <a:ext cx="831273" cy="9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76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07577" y="120450"/>
            <a:ext cx="8982096" cy="97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algn="ctr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Системные нарушения в детских организованных коллективах Тверской области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70" y="1294410"/>
            <a:ext cx="4180114" cy="3135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875043" y="5037778"/>
            <a:ext cx="4364148" cy="986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Неудовлетворительное санитарно-техническое состояние помещений пищеблоков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42369" y="5621044"/>
            <a:ext cx="3313216" cy="807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Недостаточность оборудования, инвентаря, кухонной посуды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6214" y="5621044"/>
            <a:ext cx="2990441" cy="807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екорректное ведение документации по пищеблоку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31046" y="6483927"/>
            <a:ext cx="460954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6" descr="эмблема_цве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02" y="95003"/>
            <a:ext cx="831273" cy="9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369" y="1294409"/>
            <a:ext cx="3304884" cy="3794006"/>
          </a:xfrm>
          <a:prstGeom prst="rect">
            <a:avLst/>
          </a:prstGeom>
          <a:effectLst>
            <a:outerShdw blurRad="317500" dist="50800" dir="5400000" algn="ctr" rotWithShape="0">
              <a:srgbClr val="000000"/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4" y="1294409"/>
            <a:ext cx="3238005" cy="3743369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8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371771" y="1056142"/>
            <a:ext cx="5356596" cy="10602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>
            <a:stCxn id="6" idx="1"/>
          </p:cNvCxnSpPr>
          <p:nvPr/>
        </p:nvCxnSpPr>
        <p:spPr>
          <a:xfrm flipH="1">
            <a:off x="2190994" y="1586244"/>
            <a:ext cx="1180777" cy="6285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58305" y="2214797"/>
            <a:ext cx="2421352" cy="8681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Ведомственный контроль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>
            <a:endCxn id="15" idx="0"/>
          </p:cNvCxnSpPr>
          <p:nvPr/>
        </p:nvCxnSpPr>
        <p:spPr>
          <a:xfrm flipH="1">
            <a:off x="1839585" y="2096808"/>
            <a:ext cx="1609834" cy="28848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09548" y="4981697"/>
            <a:ext cx="2660073" cy="9118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Укрепление материально-технической базы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21334" y="3138784"/>
            <a:ext cx="3270488" cy="13382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Недопущение закупки продукции недобросовестных производителей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/>
          <p:cNvCxnSpPr>
            <a:endCxn id="23" idx="0"/>
          </p:cNvCxnSpPr>
          <p:nvPr/>
        </p:nvCxnSpPr>
        <p:spPr>
          <a:xfrm>
            <a:off x="6285150" y="2136798"/>
            <a:ext cx="10444" cy="28554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739926" y="4992277"/>
            <a:ext cx="3111335" cy="8906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уровень кадрового состава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>
            <a:endCxn id="18" idx="0"/>
          </p:cNvCxnSpPr>
          <p:nvPr/>
        </p:nvCxnSpPr>
        <p:spPr>
          <a:xfrm>
            <a:off x="4510460" y="2116345"/>
            <a:ext cx="46118" cy="10224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6388923" y="3138783"/>
            <a:ext cx="2742402" cy="13382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производственного контроля на принципах ХАССП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8678735" y="2055016"/>
            <a:ext cx="1230409" cy="29266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8930248" y="4981697"/>
            <a:ext cx="2861952" cy="8906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основ здорового образа жизни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 стрелкой 36"/>
          <p:cNvCxnSpPr>
            <a:stCxn id="6" idx="3"/>
          </p:cNvCxnSpPr>
          <p:nvPr/>
        </p:nvCxnSpPr>
        <p:spPr>
          <a:xfrm>
            <a:off x="8728367" y="1586244"/>
            <a:ext cx="807522" cy="6285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9250880" y="2214798"/>
            <a:ext cx="2541320" cy="8681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контроль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7517083" y="2116345"/>
            <a:ext cx="33492" cy="10224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756571" y="6472052"/>
            <a:ext cx="435429" cy="385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500049" y="78259"/>
            <a:ext cx="9991498" cy="71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профилактике административных правонарушений при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питания детей</a:t>
            </a:r>
          </a:p>
        </p:txBody>
      </p:sp>
      <p:pic>
        <p:nvPicPr>
          <p:cNvPr id="20" name="Рисунок 6" descr="эмблема_цве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02" y="95003"/>
            <a:ext cx="831273" cy="9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6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104405" y="23751"/>
            <a:ext cx="10711543" cy="97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algn="ctr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Заседание круглого стола по вопросам организации питания в образовательных учреждениях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08270" y="1353787"/>
            <a:ext cx="6139543" cy="4512624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24.10.2018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проводилось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заседание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формате круглого стола с участием Уполномоченного по правам ребенка, представителей органов исполнительной государственной власти, отдельных органов местного самоуправления Тверской области и других заинтересованных ведомств, на котором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обсуждались проблемные вопросы в сфере питания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образовательных, медицинских учреждениях и объектах социальной защиты Тверской области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/>
          <a:stretch/>
        </p:blipFill>
        <p:spPr bwMode="auto">
          <a:xfrm>
            <a:off x="985652" y="1018693"/>
            <a:ext cx="3458736" cy="5182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16987" y="6432153"/>
            <a:ext cx="475013" cy="425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1" name="Рисунок 6" descr="эмблема_цве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02" y="95003"/>
            <a:ext cx="831273" cy="9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57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56571" y="6448300"/>
            <a:ext cx="435429" cy="409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46460" y="0"/>
            <a:ext cx="8299079" cy="97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algn="ctr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Предложения по решению проблемных вопросов по организации питания по результатам заседания круглого стола 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234193"/>
              </p:ext>
            </p:extLst>
          </p:nvPr>
        </p:nvGraphicFramePr>
        <p:xfrm>
          <a:off x="934447" y="938150"/>
          <a:ext cx="10667745" cy="573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745"/>
              </a:tblGrid>
              <a:tr h="3700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7588">
                <a:tc>
                  <a:txBody>
                    <a:bodyPr/>
                    <a:lstStyle/>
                    <a:p>
                      <a:r>
                        <a:rPr lang="ru-RU" sz="170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</a:t>
                      </a:r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конкурентных процедур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соответствии со ст. 56 Федерального закона №44 и п.6 постановления Правительства РФ от 04.02.2015 № 99 ;</a:t>
                      </a:r>
                      <a:endParaRPr lang="ru-RU" sz="17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7588">
                <a:tc>
                  <a:txBody>
                    <a:bodyPr/>
                    <a:lstStyle/>
                    <a:p>
                      <a:r>
                        <a:rPr lang="ru-RU" sz="170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</a:t>
                      </a:r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типовых контрактов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оказание услуг общественного питания и (или) поставку пищевых продуктов в социальные учреждения с учетом ужесточения условий контрактов;</a:t>
                      </a:r>
                      <a:endParaRPr lang="ru-RU" sz="17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7588">
                <a:tc>
                  <a:txBody>
                    <a:bodyPr/>
                    <a:lstStyle/>
                    <a:p>
                      <a:r>
                        <a:rPr lang="ru-RU" sz="170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</a:t>
                      </a:r>
                      <a:r>
                        <a:rPr lang="ru-RU" sz="1700" b="1" u="none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претензионно</a:t>
                      </a:r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-исковой работы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каждому случаю поставки некачественной пищевой продукции или оказания услуг, несоответствующих обязательным требованиям;</a:t>
                      </a:r>
                      <a:endParaRPr lang="ru-RU" sz="17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25126">
                <a:tc>
                  <a:txBody>
                    <a:bodyPr/>
                    <a:lstStyle/>
                    <a:p>
                      <a:r>
                        <a:rPr lang="ru-RU" sz="170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и внедрение </a:t>
                      </a:r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алгоритма действий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заказчиков при выявлении фактов поставки товаров и предоставления услуг ненадлежащего качества, в том числе разработать необходимые формы документов (претензия, исковое заявление);</a:t>
                      </a:r>
                      <a:endParaRPr lang="ru-RU" sz="17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25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Использование сведений государственного информационного ресурса в сфере защиты прав потребителей (</a:t>
                      </a:r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ГИР ЗПП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(zpp.rospotrebnadzor.ru);</a:t>
                      </a:r>
                      <a:endParaRPr lang="ru-RU" sz="1700" b="0" u="non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7588">
                <a:tc>
                  <a:txBody>
                    <a:bodyPr/>
                    <a:lstStyle/>
                    <a:p>
                      <a:r>
                        <a:rPr lang="ru-RU" sz="170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Актуализировать </a:t>
                      </a: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состав рабочей группы </a:t>
                      </a: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оперативному решению вопросов поставки продуктов питания; </a:t>
                      </a:r>
                      <a:endParaRPr lang="ru-RU" sz="17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25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Организовать работу «</a:t>
                      </a: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Консультационного центра</a:t>
                      </a: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для заказчиков по вопросам проведения претензионной работы.</a:t>
                      </a:r>
                    </a:p>
                    <a:p>
                      <a:endParaRPr lang="ru-RU" sz="17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6" descr="эмблема_цве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02" y="95003"/>
            <a:ext cx="831273" cy="9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7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544827"/>
              </p:ext>
            </p:extLst>
          </p:nvPr>
        </p:nvGraphicFramePr>
        <p:xfrm>
          <a:off x="1080655" y="1229788"/>
          <a:ext cx="10545288" cy="46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5288"/>
              </a:tblGrid>
              <a:tr h="4076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70636">
                <a:tc>
                  <a:txBody>
                    <a:bodyPr/>
                    <a:lstStyle/>
                    <a:p>
                      <a:r>
                        <a:rPr lang="ru-RU" sz="170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Провести </a:t>
                      </a:r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обучение должностных лиц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ответственных за приемку сырья и пищевых продуктов в социальных учреждениях «Товароведению» ;</a:t>
                      </a:r>
                    </a:p>
                  </a:txBody>
                  <a:tcPr/>
                </a:tc>
              </a:tr>
              <a:tr h="435532">
                <a:tc>
                  <a:txBody>
                    <a:bodyPr/>
                    <a:lstStyle/>
                    <a:p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Внедрить в практику работу </a:t>
                      </a:r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приемочных комиссий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заказчиков для приемки товаров;</a:t>
                      </a:r>
                    </a:p>
                  </a:txBody>
                  <a:tcPr/>
                </a:tc>
              </a:tr>
              <a:tr h="770555">
                <a:tc>
                  <a:txBody>
                    <a:bodyPr/>
                    <a:lstStyle/>
                    <a:p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Предусмотреть мероприятия по </a:t>
                      </a:r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улучшению материально-технического состояния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пищеблоков; </a:t>
                      </a:r>
                      <a:endParaRPr lang="ru-RU" sz="17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70555">
                <a:tc>
                  <a:txBody>
                    <a:bodyPr/>
                    <a:lstStyle/>
                    <a:p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Обеспечить допуск к работе на пищеблоках лиц, имеющих </a:t>
                      </a:r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специальное профессиональное образование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endParaRPr lang="ru-RU" sz="17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70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Разработать </a:t>
                      </a:r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отдельное меню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индивидуального питания детей в случаях, непереносимости отдельных компонентов пищи;</a:t>
                      </a:r>
                    </a:p>
                  </a:txBody>
                  <a:tcPr/>
                </a:tc>
              </a:tr>
              <a:tr h="770555">
                <a:tc>
                  <a:txBody>
                    <a:bodyPr/>
                    <a:lstStyle/>
                    <a:p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Организовать </a:t>
                      </a:r>
                      <a:r>
                        <a:rPr lang="ru-RU" sz="17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совместную работу с родительским сообществом </a:t>
                      </a:r>
                      <a:r>
                        <a:rPr lang="ru-RU" sz="17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вопросу выявления и решения проблем организации питания в детских образовательных учреждениях.</a:t>
                      </a:r>
                      <a:endParaRPr lang="ru-RU" sz="17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946460" y="63468"/>
            <a:ext cx="8299079" cy="97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algn="ctr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Предложения по решению проблемных вопросов по организации питания по результатам заседания круглого стола 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04073" y="6436426"/>
            <a:ext cx="387927" cy="421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6" descr="эмблема_цве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02" y="95003"/>
            <a:ext cx="831273" cy="9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3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849" r="3925" b="5628"/>
          <a:stretch/>
        </p:blipFill>
        <p:spPr>
          <a:xfrm>
            <a:off x="9678391" y="4077269"/>
            <a:ext cx="1604060" cy="2206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3089373" y="924212"/>
            <a:ext cx="6435628" cy="29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algn="ctr" eaLnBrk="0" hangingPunct="0"/>
            <a:endParaRPr lang="ru-RU" sz="1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68377" y="3660132"/>
            <a:ext cx="6313978" cy="2253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6113" y="1116281"/>
            <a:ext cx="4008875" cy="17484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  <a:alpha val="36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Главного государственного санитарного врача РФ от 30.06.2020 N 16 зарегистрировано в Минюсте 03.07.2020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437563" y="1116281"/>
            <a:ext cx="4179373" cy="17484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  <a:alpha val="36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Главного государственного санитарного врача РФ от 24.03.2021 N 10, зарегистрировано в Минюсте 29.03.2021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  <p:grpSp>
        <p:nvGrpSpPr>
          <p:cNvPr id="6" name="Группа 49"/>
          <p:cNvGrpSpPr/>
          <p:nvPr/>
        </p:nvGrpSpPr>
        <p:grpSpPr>
          <a:xfrm>
            <a:off x="5260769" y="1756709"/>
            <a:ext cx="1056904" cy="297988"/>
            <a:chOff x="1949900" y="1516876"/>
            <a:chExt cx="512877" cy="3973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Стрелка вправо 50"/>
            <p:cNvSpPr/>
            <p:nvPr/>
          </p:nvSpPr>
          <p:spPr>
            <a:xfrm>
              <a:off x="1949900" y="1516876"/>
              <a:ext cx="512877" cy="39731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Стрелка вправо 4"/>
            <p:cNvSpPr/>
            <p:nvPr/>
          </p:nvSpPr>
          <p:spPr>
            <a:xfrm>
              <a:off x="1949900" y="1596339"/>
              <a:ext cx="393682" cy="238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1323893" y="3025584"/>
            <a:ext cx="9625156" cy="110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 3.1/2.4.3598-20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«Санитарно-эпидемиологические требования к устройству, содержанию и организации работы образовательных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организаций и других объектов социальной инфраструктуры для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детей и молодежи в условиях распространения новой коронавирусной инфекции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COVID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-19)»</a:t>
            </a:r>
          </a:p>
        </p:txBody>
      </p:sp>
      <p:pic>
        <p:nvPicPr>
          <p:cNvPr id="25" name="Рисунок 24" descr="лето.jpg"/>
          <p:cNvPicPr>
            <a:picLocks noChangeAspect="1"/>
          </p:cNvPicPr>
          <p:nvPr/>
        </p:nvPicPr>
        <p:blipFill>
          <a:blip r:embed="rId5" cstate="print"/>
          <a:srcRect l="25781" t="674" r="26562"/>
          <a:stretch>
            <a:fillRect/>
          </a:stretch>
        </p:blipFill>
        <p:spPr>
          <a:xfrm>
            <a:off x="5662436" y="4923290"/>
            <a:ext cx="1189358" cy="1217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8048" y="154379"/>
            <a:ext cx="93235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к организациям отдыха и оздоровления детей в 2021 году в условиях распространения (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COVID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-19)</a:t>
            </a:r>
          </a:p>
          <a:p>
            <a:pPr algn="ctr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5" t="12640" r="21727" b="33507"/>
          <a:stretch/>
        </p:blipFill>
        <p:spPr>
          <a:xfrm>
            <a:off x="1223158" y="4077269"/>
            <a:ext cx="1745219" cy="2206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780322" y="6472052"/>
            <a:ext cx="411678" cy="385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6" name="Рисунок 6" descr="эмблема_цвет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002" y="95003"/>
            <a:ext cx="831273" cy="9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984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1198</Words>
  <Application>Microsoft Office PowerPoint</Application>
  <PresentationFormat>Широкоэкранный</PresentationFormat>
  <Paragraphs>108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Основания для проведения внеплановых проверок в детских организованных коллективах Тверской области</vt:lpstr>
      <vt:lpstr>Результаты контрольно-надзорных мероприятий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в СП 3.1/2.4.3598-20 «Санитарно-эпидемиологические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коронавирусной инфекции (COVID-19)»</vt:lpstr>
      <vt:lpstr>Изменения в СП 3.1/2.4.3598-20 «Санитарно-эпидемиологические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коронавирусной инфекции (COVID-19)»</vt:lpstr>
      <vt:lpstr>Сроки подачи уведомлений об открытии организаций отдыха детей и их оздоровления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BOSS_GUEST</cp:lastModifiedBy>
  <cp:revision>62</cp:revision>
  <cp:lastPrinted>2021-04-02T10:13:17Z</cp:lastPrinted>
  <dcterms:created xsi:type="dcterms:W3CDTF">2021-04-01T07:57:31Z</dcterms:created>
  <dcterms:modified xsi:type="dcterms:W3CDTF">2021-04-02T10:15:29Z</dcterms:modified>
</cp:coreProperties>
</file>